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f814c487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f814c48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f814c487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f814c487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f814c487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f814c487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f814c487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f814c487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f814c487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f814c487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f814c487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f814c487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f814c487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f814c487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f814c487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f814c487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f814c487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f814c487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f814c487e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f814c487e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f814c487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f814c487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f814c487e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f814c487e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">
  <p:cSld name="Hat 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85359" y="1660089"/>
            <a:ext cx="5189454" cy="182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48521" l="23327" r="0" t="1"/>
          <a:stretch/>
        </p:blipFill>
        <p:spPr>
          <a:xfrm>
            <a:off x="0" y="3285527"/>
            <a:ext cx="4862480" cy="1857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4">
            <a:alphaModFix/>
          </a:blip>
          <a:srcRect b="48521" l="23327" r="0" t="1"/>
          <a:stretch/>
        </p:blipFill>
        <p:spPr>
          <a:xfrm rot="10800000">
            <a:off x="4281520" y="2"/>
            <a:ext cx="4862480" cy="18579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2"/>
          <p:cNvGrpSpPr/>
          <p:nvPr/>
        </p:nvGrpSpPr>
        <p:grpSpPr>
          <a:xfrm rot="5400000">
            <a:off x="332205" y="29938"/>
            <a:ext cx="97876" cy="422210"/>
            <a:chOff x="7081442" y="2246001"/>
            <a:chExt cx="130501" cy="562947"/>
          </a:xfrm>
        </p:grpSpPr>
        <p:sp>
          <p:nvSpPr>
            <p:cNvPr id="16" name="Google Shape;16;p2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5400000">
            <a:off x="922918" y="29938"/>
            <a:ext cx="97876" cy="422210"/>
            <a:chOff x="7081442" y="2246001"/>
            <a:chExt cx="130501" cy="562947"/>
          </a:xfrm>
        </p:grpSpPr>
        <p:sp>
          <p:nvSpPr>
            <p:cNvPr id="20" name="Google Shape;20;p2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ctrTitle"/>
          </p:nvPr>
        </p:nvSpPr>
        <p:spPr>
          <a:xfrm>
            <a:off x="1143000" y="2347277"/>
            <a:ext cx="68580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1143000" y="3436823"/>
            <a:ext cx="685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23007" y="975421"/>
            <a:ext cx="3561697" cy="12514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" name="Google Shape;30;p3"/>
          <p:cNvGrpSpPr/>
          <p:nvPr/>
        </p:nvGrpSpPr>
        <p:grpSpPr>
          <a:xfrm>
            <a:off x="-3" y="0"/>
            <a:ext cx="1253008" cy="5143502"/>
            <a:chOff x="-4" y="0"/>
            <a:chExt cx="1670677" cy="6858003"/>
          </a:xfrm>
        </p:grpSpPr>
        <p:pic>
          <p:nvPicPr>
            <p:cNvPr id="31" name="Google Shape;31;p3"/>
            <p:cNvPicPr preferRelativeResize="0"/>
            <p:nvPr/>
          </p:nvPicPr>
          <p:blipFill rotWithShape="1">
            <a:blip r:embed="rId3">
              <a:alphaModFix/>
            </a:blip>
            <a:srcRect b="54939" l="50091" r="-1" t="1"/>
            <a:stretch/>
          </p:blipFill>
          <p:spPr>
            <a:xfrm rot="5400000">
              <a:off x="-787111" y="787106"/>
              <a:ext cx="3238010" cy="16637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 rotWithShape="1">
            <a:blip r:embed="rId3">
              <a:alphaModFix/>
            </a:blip>
            <a:srcRect b="-1216" l="50091" r="-1" t="55971"/>
            <a:stretch/>
          </p:blipFill>
          <p:spPr>
            <a:xfrm rot="-5400000">
              <a:off x="-783668" y="4403662"/>
              <a:ext cx="3238010" cy="16706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Google Shape;33;p3"/>
          <p:cNvGrpSpPr/>
          <p:nvPr/>
        </p:nvGrpSpPr>
        <p:grpSpPr>
          <a:xfrm rot="10800000">
            <a:off x="7888846" y="0"/>
            <a:ext cx="1253008" cy="5143502"/>
            <a:chOff x="-4" y="0"/>
            <a:chExt cx="1670677" cy="6858003"/>
          </a:xfrm>
        </p:grpSpPr>
        <p:pic>
          <p:nvPicPr>
            <p:cNvPr id="34" name="Google Shape;34;p3"/>
            <p:cNvPicPr preferRelativeResize="0"/>
            <p:nvPr/>
          </p:nvPicPr>
          <p:blipFill rotWithShape="1">
            <a:blip r:embed="rId3">
              <a:alphaModFix/>
            </a:blip>
            <a:srcRect b="54939" l="50091" r="-1" t="1"/>
            <a:stretch/>
          </p:blipFill>
          <p:spPr>
            <a:xfrm rot="5400000">
              <a:off x="-787111" y="787106"/>
              <a:ext cx="3238010" cy="16637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3"/>
            <p:cNvPicPr preferRelativeResize="0"/>
            <p:nvPr/>
          </p:nvPicPr>
          <p:blipFill rotWithShape="1">
            <a:blip r:embed="rId3">
              <a:alphaModFix/>
            </a:blip>
            <a:srcRect b="-1216" l="50091" r="-1" t="55971"/>
            <a:stretch/>
          </p:blipFill>
          <p:spPr>
            <a:xfrm rot="-5400000">
              <a:off x="-783668" y="4403662"/>
              <a:ext cx="3238010" cy="167067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>
  <p:cSld name="Mai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0" name="Google Shape;40;p4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41" name="Google Shape;4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88" y="213514"/>
            <a:ext cx="1692110" cy="594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" name="Google Shape;42;p4"/>
          <p:cNvGrpSpPr/>
          <p:nvPr/>
        </p:nvGrpSpPr>
        <p:grpSpPr>
          <a:xfrm>
            <a:off x="-3" y="0"/>
            <a:ext cx="1253008" cy="5143502"/>
            <a:chOff x="-4" y="0"/>
            <a:chExt cx="1670677" cy="6858003"/>
          </a:xfrm>
        </p:grpSpPr>
        <p:pic>
          <p:nvPicPr>
            <p:cNvPr id="43" name="Google Shape;43;p4"/>
            <p:cNvPicPr preferRelativeResize="0"/>
            <p:nvPr/>
          </p:nvPicPr>
          <p:blipFill rotWithShape="1">
            <a:blip r:embed="rId3">
              <a:alphaModFix/>
            </a:blip>
            <a:srcRect b="54939" l="50091" r="-1" t="1"/>
            <a:stretch/>
          </p:blipFill>
          <p:spPr>
            <a:xfrm rot="5400000">
              <a:off x="-787111" y="787106"/>
              <a:ext cx="3238010" cy="16637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Google Shape;44;p4"/>
            <p:cNvPicPr preferRelativeResize="0"/>
            <p:nvPr/>
          </p:nvPicPr>
          <p:blipFill rotWithShape="1">
            <a:blip r:embed="rId3">
              <a:alphaModFix/>
            </a:blip>
            <a:srcRect b="-1216" l="50091" r="-1" t="55971"/>
            <a:stretch/>
          </p:blipFill>
          <p:spPr>
            <a:xfrm rot="-5400000">
              <a:off x="-783668" y="4403662"/>
              <a:ext cx="3238010" cy="16706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54939" l="50091" r="-1" t="1"/>
          <a:stretch/>
        </p:blipFill>
        <p:spPr>
          <a:xfrm rot="-5400000">
            <a:off x="7303675" y="3305325"/>
            <a:ext cx="2428509" cy="12478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4"/>
          <p:cNvGrpSpPr/>
          <p:nvPr/>
        </p:nvGrpSpPr>
        <p:grpSpPr>
          <a:xfrm>
            <a:off x="8715669" y="1929653"/>
            <a:ext cx="427979" cy="1283994"/>
            <a:chOff x="11507954" y="2186129"/>
            <a:chExt cx="684000" cy="2052092"/>
          </a:xfrm>
        </p:grpSpPr>
        <p:sp>
          <p:nvSpPr>
            <p:cNvPr id="47" name="Google Shape;47;p4"/>
            <p:cNvSpPr/>
            <p:nvPr/>
          </p:nvSpPr>
          <p:spPr>
            <a:xfrm>
              <a:off x="11507954" y="2186129"/>
              <a:ext cx="684000" cy="684000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11507954" y="2870175"/>
              <a:ext cx="684000" cy="684000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1507954" y="3554221"/>
              <a:ext cx="684000" cy="684000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4"/>
          <p:cNvSpPr/>
          <p:nvPr/>
        </p:nvSpPr>
        <p:spPr>
          <a:xfrm>
            <a:off x="-2" y="0"/>
            <a:ext cx="9144000" cy="171300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 Clean">
  <p:cSld name="Hat Title Clea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5"/>
          <p:cNvPicPr preferRelativeResize="0"/>
          <p:nvPr/>
        </p:nvPicPr>
        <p:blipFill rotWithShape="1">
          <a:blip r:embed="rId2">
            <a:alphaModFix/>
          </a:blip>
          <a:srcRect b="48521" l="23327" r="0" t="1"/>
          <a:stretch/>
        </p:blipFill>
        <p:spPr>
          <a:xfrm>
            <a:off x="0" y="3285527"/>
            <a:ext cx="4862480" cy="1857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5"/>
          <p:cNvPicPr preferRelativeResize="0"/>
          <p:nvPr/>
        </p:nvPicPr>
        <p:blipFill rotWithShape="1">
          <a:blip r:embed="rId2">
            <a:alphaModFix/>
          </a:blip>
          <a:srcRect b="48521" l="23327" r="0" t="1"/>
          <a:stretch/>
        </p:blipFill>
        <p:spPr>
          <a:xfrm rot="10800000">
            <a:off x="4281520" y="2"/>
            <a:ext cx="4862480" cy="18579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5"/>
          <p:cNvGrpSpPr/>
          <p:nvPr/>
        </p:nvGrpSpPr>
        <p:grpSpPr>
          <a:xfrm rot="5400000">
            <a:off x="332205" y="29938"/>
            <a:ext cx="97876" cy="422210"/>
            <a:chOff x="7081442" y="2246001"/>
            <a:chExt cx="130501" cy="562947"/>
          </a:xfrm>
        </p:grpSpPr>
        <p:sp>
          <p:nvSpPr>
            <p:cNvPr id="55" name="Google Shape;55;p5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5"/>
          <p:cNvGrpSpPr/>
          <p:nvPr/>
        </p:nvGrpSpPr>
        <p:grpSpPr>
          <a:xfrm rot="5400000">
            <a:off x="922918" y="29938"/>
            <a:ext cx="97876" cy="422210"/>
            <a:chOff x="7081442" y="2246001"/>
            <a:chExt cx="130501" cy="562947"/>
          </a:xfrm>
        </p:grpSpPr>
        <p:sp>
          <p:nvSpPr>
            <p:cNvPr id="59" name="Google Shape;59;p5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rgbClr val="44546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>
  <p:cSld name="Final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868370"/>
            <a:ext cx="7886700" cy="37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Возможности для доработки и развития</a:t>
            </a:r>
            <a:endParaRPr b="1"/>
          </a:p>
        </p:txBody>
      </p:sp>
      <p:sp>
        <p:nvSpPr>
          <p:cNvPr id="132" name="Google Shape;132;p16"/>
          <p:cNvSpPr txBox="1"/>
          <p:nvPr/>
        </p:nvSpPr>
        <p:spPr>
          <a:xfrm>
            <a:off x="546900" y="944575"/>
            <a:ext cx="8050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На данный момент приложение может работать в рамках одной школы, но это можно исправить, добавив некоторые корректировки.</a:t>
            </a:r>
            <a:endParaRPr sz="1500"/>
          </a:p>
        </p:txBody>
      </p:sp>
      <p:sp>
        <p:nvSpPr>
          <p:cNvPr id="133" name="Google Shape;133;p16"/>
          <p:cNvSpPr txBox="1"/>
          <p:nvPr/>
        </p:nvSpPr>
        <p:spPr>
          <a:xfrm>
            <a:off x="546900" y="1787438"/>
            <a:ext cx="8050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С помощью Firebase нужно осуществить передачу </a:t>
            </a:r>
            <a:r>
              <a:rPr lang="ru" sz="1500"/>
              <a:t>медиафайлов</a:t>
            </a:r>
            <a:r>
              <a:rPr lang="ru" sz="1500"/>
              <a:t>, а </a:t>
            </a:r>
            <a:r>
              <a:rPr lang="ru" sz="1500"/>
              <a:t>также отправку уведомлений о готовности заказа.</a:t>
            </a:r>
            <a:endParaRPr sz="1500"/>
          </a:p>
        </p:txBody>
      </p:sp>
      <p:sp>
        <p:nvSpPr>
          <p:cNvPr id="134" name="Google Shape;134;p16"/>
          <p:cNvSpPr txBox="1"/>
          <p:nvPr/>
        </p:nvSpPr>
        <p:spPr>
          <a:xfrm>
            <a:off x="546900" y="2630313"/>
            <a:ext cx="8050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Нужно </a:t>
            </a:r>
            <a:r>
              <a:rPr lang="ru" sz="1500"/>
              <a:t>привлечь ребят дизайнеров мобильных приложений, чтобы </a:t>
            </a:r>
            <a:r>
              <a:rPr lang="ru" sz="1500"/>
              <a:t>доработать дизайн пользовательского интерфейса для комфортного использования нашего приложения.</a:t>
            </a:r>
            <a:endParaRPr sz="1500"/>
          </a:p>
        </p:txBody>
      </p:sp>
      <p:sp>
        <p:nvSpPr>
          <p:cNvPr id="135" name="Google Shape;135;p16"/>
          <p:cNvSpPr txBox="1"/>
          <p:nvPr/>
        </p:nvSpPr>
        <p:spPr>
          <a:xfrm>
            <a:off x="546900" y="3473188"/>
            <a:ext cx="805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Ко всему прочему, нужно осуществить верификацию пользователей.</a:t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/>
        </p:nvSpPr>
        <p:spPr>
          <a:xfrm>
            <a:off x="546900" y="2294700"/>
            <a:ext cx="805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/>
              <a:t>Спасибо за внимание!</a:t>
            </a:r>
            <a:endParaRPr b="1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/>
          <p:nvPr>
            <p:ph type="ctrTitle"/>
          </p:nvPr>
        </p:nvSpPr>
        <p:spPr>
          <a:xfrm>
            <a:off x="1143000" y="2071551"/>
            <a:ext cx="6858000" cy="649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>
                <a:solidFill>
                  <a:srgbClr val="000000"/>
                </a:solidFill>
              </a:rPr>
              <a:t>StolovayaNextGen</a:t>
            </a:r>
            <a:endParaRPr sz="3200"/>
          </a:p>
        </p:txBody>
      </p:sp>
      <p:sp>
        <p:nvSpPr>
          <p:cNvPr id="73" name="Google Shape;73;p8"/>
          <p:cNvSpPr txBox="1"/>
          <p:nvPr>
            <p:ph idx="1" type="subTitle"/>
          </p:nvPr>
        </p:nvSpPr>
        <p:spPr>
          <a:xfrm>
            <a:off x="1143000" y="2721348"/>
            <a:ext cx="6858000" cy="64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</a:rPr>
              <a:t>Android app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74" name="Google Shape;7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200" y="3371150"/>
            <a:ext cx="60960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Проблема</a:t>
            </a:r>
            <a:endParaRPr b="1"/>
          </a:p>
        </p:txBody>
      </p:sp>
      <p:sp>
        <p:nvSpPr>
          <p:cNvPr id="80" name="Google Shape;80;p9"/>
          <p:cNvSpPr txBox="1"/>
          <p:nvPr/>
        </p:nvSpPr>
        <p:spPr>
          <a:xfrm>
            <a:off x="584175" y="926100"/>
            <a:ext cx="8050200" cy="22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Во многих Российских школах дети жалуются на беспорядочную очередь в столовых. Часто в столовую приходят не совсем честные люди и намеренно стремятся попасть в самое начало очереди, создавая вокруг себя толкотню и возмущения. </a:t>
            </a:r>
            <a:r>
              <a:rPr lang="ru" sz="1700"/>
              <a:t>Также стоит отметить час пик, когда в столовую приходят ученики с разных школьных смен, образуется большая очередь и начинается давка</a:t>
            </a:r>
            <a:r>
              <a:rPr lang="ru" sz="1800"/>
              <a:t>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81" name="Google Shape;8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1525" y="2920825"/>
            <a:ext cx="3360950" cy="18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Мы предлагаем решение данной проблемы</a:t>
            </a:r>
            <a:endParaRPr b="1"/>
          </a:p>
        </p:txBody>
      </p:sp>
      <p:sp>
        <p:nvSpPr>
          <p:cNvPr id="87" name="Google Shape;87;p10"/>
          <p:cNvSpPr txBox="1"/>
          <p:nvPr/>
        </p:nvSpPr>
        <p:spPr>
          <a:xfrm>
            <a:off x="584175" y="926100"/>
            <a:ext cx="80502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Для оптимизации процесса, мы начали разработку мобильного приложения, которое позволит упорядочить покупку и выдачу товаров в школьных столовых. Оно представляет собой платформу для собирания продуктовой корзины, ее оплаты и получения заказа. Забрать свой заказ вы можете после получения уведомления о готовности заказа, подойдя к кассе и предъявив на ней персональный сгенерированный код.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88" name="Google Shape;8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550" y="2994700"/>
            <a:ext cx="1387449" cy="138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1500" y="2994700"/>
            <a:ext cx="1595568" cy="13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8573" y="2994700"/>
            <a:ext cx="1387450" cy="1387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0"/>
          <p:cNvCxnSpPr>
            <a:stCxn id="88" idx="3"/>
            <a:endCxn id="89" idx="1"/>
          </p:cNvCxnSpPr>
          <p:nvPr/>
        </p:nvCxnSpPr>
        <p:spPr>
          <a:xfrm>
            <a:off x="2699999" y="3688425"/>
            <a:ext cx="111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0"/>
          <p:cNvCxnSpPr>
            <a:stCxn id="89" idx="3"/>
            <a:endCxn id="90" idx="1"/>
          </p:cNvCxnSpPr>
          <p:nvPr/>
        </p:nvCxnSpPr>
        <p:spPr>
          <a:xfrm>
            <a:off x="5407067" y="3688425"/>
            <a:ext cx="111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1"/>
          <p:cNvPicPr preferRelativeResize="0"/>
          <p:nvPr/>
        </p:nvPicPr>
        <p:blipFill rotWithShape="1">
          <a:blip r:embed="rId3">
            <a:alphaModFix/>
          </a:blip>
          <a:srcRect b="6130" l="0" r="0" t="4504"/>
          <a:stretch/>
        </p:blipFill>
        <p:spPr>
          <a:xfrm>
            <a:off x="1947675" y="409625"/>
            <a:ext cx="2124501" cy="43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1"/>
          <p:cNvPicPr preferRelativeResize="0"/>
          <p:nvPr/>
        </p:nvPicPr>
        <p:blipFill rotWithShape="1">
          <a:blip r:embed="rId4">
            <a:alphaModFix/>
          </a:blip>
          <a:srcRect b="6273" l="0" r="0" t="4361"/>
          <a:stretch/>
        </p:blipFill>
        <p:spPr>
          <a:xfrm>
            <a:off x="5193425" y="409625"/>
            <a:ext cx="2124501" cy="43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2"/>
          <p:cNvPicPr preferRelativeResize="0"/>
          <p:nvPr/>
        </p:nvPicPr>
        <p:blipFill rotWithShape="1">
          <a:blip r:embed="rId3">
            <a:alphaModFix/>
          </a:blip>
          <a:srcRect b="5998" l="0" r="0" t="4339"/>
          <a:stretch/>
        </p:blipFill>
        <p:spPr>
          <a:xfrm>
            <a:off x="3491663" y="365488"/>
            <a:ext cx="2160675" cy="441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2"/>
          <p:cNvPicPr preferRelativeResize="0"/>
          <p:nvPr/>
        </p:nvPicPr>
        <p:blipFill rotWithShape="1">
          <a:blip r:embed="rId4">
            <a:alphaModFix/>
          </a:blip>
          <a:srcRect b="5825" l="0" r="0" t="4407"/>
          <a:stretch/>
        </p:blipFill>
        <p:spPr>
          <a:xfrm>
            <a:off x="6404600" y="363042"/>
            <a:ext cx="2160675" cy="4417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2"/>
          <p:cNvPicPr preferRelativeResize="0"/>
          <p:nvPr/>
        </p:nvPicPr>
        <p:blipFill rotWithShape="1">
          <a:blip r:embed="rId5">
            <a:alphaModFix/>
          </a:blip>
          <a:srcRect b="5977" l="0" r="0" t="4408"/>
          <a:stretch/>
        </p:blipFill>
        <p:spPr>
          <a:xfrm>
            <a:off x="578750" y="366663"/>
            <a:ext cx="2160675" cy="4410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3">
            <a:alphaModFix/>
          </a:blip>
          <a:srcRect b="5828" l="0" r="0" t="4509"/>
          <a:stretch/>
        </p:blipFill>
        <p:spPr>
          <a:xfrm>
            <a:off x="793525" y="402500"/>
            <a:ext cx="2124501" cy="433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/>
          <p:cNvPicPr preferRelativeResize="0"/>
          <p:nvPr/>
        </p:nvPicPr>
        <p:blipFill rotWithShape="1">
          <a:blip r:embed="rId4">
            <a:alphaModFix/>
          </a:blip>
          <a:srcRect b="5980" l="0" r="0" t="4357"/>
          <a:stretch/>
        </p:blipFill>
        <p:spPr>
          <a:xfrm>
            <a:off x="6326125" y="384700"/>
            <a:ext cx="2124501" cy="433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3"/>
          <p:cNvPicPr preferRelativeResize="0"/>
          <p:nvPr/>
        </p:nvPicPr>
        <p:blipFill rotWithShape="1">
          <a:blip r:embed="rId5">
            <a:alphaModFix/>
          </a:blip>
          <a:srcRect b="6001" l="0" r="0" t="4424"/>
          <a:stretch/>
        </p:blipFill>
        <p:spPr>
          <a:xfrm>
            <a:off x="3576250" y="402512"/>
            <a:ext cx="2091650" cy="430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Функционал приложения</a:t>
            </a:r>
            <a:endParaRPr b="1"/>
          </a:p>
        </p:txBody>
      </p:sp>
      <p:pic>
        <p:nvPicPr>
          <p:cNvPr id="118" name="Google Shape;11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075" y="791944"/>
            <a:ext cx="5203858" cy="4046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Целевая аудитория</a:t>
            </a:r>
            <a:endParaRPr b="1"/>
          </a:p>
        </p:txBody>
      </p:sp>
      <p:sp>
        <p:nvSpPr>
          <p:cNvPr id="124" name="Google Shape;124;p15"/>
          <p:cNvSpPr txBox="1"/>
          <p:nvPr/>
        </p:nvSpPr>
        <p:spPr>
          <a:xfrm>
            <a:off x="628650" y="1100075"/>
            <a:ext cx="805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Данное приложение ориентировано на школьников и школьный персонал.</a:t>
            </a:r>
            <a:endParaRPr sz="1500"/>
          </a:p>
        </p:txBody>
      </p:sp>
      <p:pic>
        <p:nvPicPr>
          <p:cNvPr id="125" name="Google Shape;12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900" y="2316275"/>
            <a:ext cx="3318551" cy="21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8525" y="2316275"/>
            <a:ext cx="3512950" cy="21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msung IT School White">
  <a:themeElements>
    <a:clrScheme name="Другая 1">
      <a:dk1>
        <a:srgbClr val="FFFFFF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